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notesMasterIdLst>
    <p:notesMasterId r:id="rId30"/>
  </p:notesMasterIdLst>
  <p:sldIdLst>
    <p:sldId id="302" r:id="rId2"/>
    <p:sldId id="303" r:id="rId3"/>
    <p:sldId id="315" r:id="rId4"/>
    <p:sldId id="304" r:id="rId5"/>
    <p:sldId id="305" r:id="rId6"/>
    <p:sldId id="317" r:id="rId7"/>
    <p:sldId id="308" r:id="rId8"/>
    <p:sldId id="306" r:id="rId9"/>
    <p:sldId id="265" r:id="rId10"/>
    <p:sldId id="269" r:id="rId11"/>
    <p:sldId id="316" r:id="rId12"/>
    <p:sldId id="311" r:id="rId13"/>
    <p:sldId id="273" r:id="rId14"/>
    <p:sldId id="312" r:id="rId15"/>
    <p:sldId id="299" r:id="rId16"/>
    <p:sldId id="300" r:id="rId17"/>
    <p:sldId id="314" r:id="rId18"/>
    <p:sldId id="274" r:id="rId19"/>
    <p:sldId id="293" r:id="rId20"/>
    <p:sldId id="278" r:id="rId21"/>
    <p:sldId id="280" r:id="rId22"/>
    <p:sldId id="281" r:id="rId23"/>
    <p:sldId id="287" r:id="rId24"/>
    <p:sldId id="319" r:id="rId25"/>
    <p:sldId id="318" r:id="rId26"/>
    <p:sldId id="297" r:id="rId27"/>
    <p:sldId id="298" r:id="rId28"/>
    <p:sldId id="31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D4A6A-8CAE-104E-B15E-608682026E83}" type="datetimeFigureOut">
              <a:rPr lang="en-US" smtClean="0"/>
              <a:t>8/8/16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F14F-7ABD-AB41-B10C-D65CA0753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Ipython</a:t>
            </a:r>
            <a:r>
              <a:rPr lang="en-US" dirty="0" smtClean="0"/>
              <a:t> notebook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F14F-7ABD-AB41-B10C-D65CA07530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9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A6FACF-0EDD-6F42-B506-29A9EB05D50E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898E1E-E131-4245-BE54-A7A7F2C391B2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337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ACF-0EDD-6F42-B506-29A9EB05D50E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E1E-E131-4245-BE54-A7A7F2C3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5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ACF-0EDD-6F42-B506-29A9EB05D50E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E1E-E131-4245-BE54-A7A7F2C3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7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ACF-0EDD-6F42-B506-29A9EB05D50E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E1E-E131-4245-BE54-A7A7F2C39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6218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ACF-0EDD-6F42-B506-29A9EB05D50E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E1E-E131-4245-BE54-A7A7F2C3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37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ACF-0EDD-6F42-B506-29A9EB05D50E}" type="datetimeFigureOut">
              <a:rPr lang="en-US" smtClean="0"/>
              <a:t>8/8/16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E1E-E131-4245-BE54-A7A7F2C3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75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ACF-0EDD-6F42-B506-29A9EB05D50E}" type="datetimeFigureOut">
              <a:rPr lang="en-US" smtClean="0"/>
              <a:t>8/8/16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E1E-E131-4245-BE54-A7A7F2C3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98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ACF-0EDD-6F42-B506-29A9EB05D50E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E1E-E131-4245-BE54-A7A7F2C3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94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ACF-0EDD-6F42-B506-29A9EB05D50E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E1E-E131-4245-BE54-A7A7F2C3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ACF-0EDD-6F42-B506-29A9EB05D50E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E1E-E131-4245-BE54-A7A7F2C3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ACF-0EDD-6F42-B506-29A9EB05D50E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E1E-E131-4245-BE54-A7A7F2C3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6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ACF-0EDD-6F42-B506-29A9EB05D50E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E1E-E131-4245-BE54-A7A7F2C3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4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ACF-0EDD-6F42-B506-29A9EB05D50E}" type="datetimeFigureOut">
              <a:rPr lang="en-US" smtClean="0"/>
              <a:t>8/8/16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E1E-E131-4245-BE54-A7A7F2C3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ACF-0EDD-6F42-B506-29A9EB05D50E}" type="datetimeFigureOut">
              <a:rPr lang="en-US" smtClean="0"/>
              <a:t>8/8/16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E1E-E131-4245-BE54-A7A7F2C3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7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ACF-0EDD-6F42-B506-29A9EB05D50E}" type="datetimeFigureOut">
              <a:rPr lang="en-US" smtClean="0"/>
              <a:t>8/8/16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E1E-E131-4245-BE54-A7A7F2C3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8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ACF-0EDD-6F42-B506-29A9EB05D50E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E1E-E131-4245-BE54-A7A7F2C3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0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ACF-0EDD-6F42-B506-29A9EB05D50E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E1E-E131-4245-BE54-A7A7F2C3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6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A6FACF-0EDD-6F42-B506-29A9EB05D50E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898E1E-E131-4245-BE54-A7A7F2C3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2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ngus.readthedocs.org/en/2014/code-of-conduct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schedule (generally)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7882" y="2002118"/>
            <a:ext cx="8367059" cy="4063403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dirty="0" smtClean="0"/>
              <a:t>745-845: </a:t>
            </a:r>
            <a:r>
              <a:rPr lang="en-US" dirty="0" smtClean="0"/>
              <a:t>breakfast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9:15am – lecture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10:30am – tutorial 1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12-1pm - lunch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1:15pm – tutorial 2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3pm – free time!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6-7- dinner (unless noted otherwise)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7pm – tutorial/lecture</a:t>
            </a:r>
            <a:r>
              <a:rPr lang="en-US" dirty="0"/>
              <a:t> </a:t>
            </a:r>
            <a:r>
              <a:rPr lang="en-US" dirty="0" smtClean="0"/>
              <a:t>and/or fun</a:t>
            </a:r>
          </a:p>
          <a:p>
            <a:pPr>
              <a:spcBef>
                <a:spcPts val="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62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err="1"/>
              <a:t>angus.rtfd.io</a:t>
            </a:r>
            <a:r>
              <a:rPr lang="en-US" b="1" dirty="0"/>
              <a:t>/</a:t>
            </a:r>
            <a:r>
              <a:rPr lang="en-US" b="1" dirty="0" err="1"/>
              <a:t>en</a:t>
            </a:r>
            <a:r>
              <a:rPr lang="en-US" b="1" dirty="0"/>
              <a:t>/2016/</a:t>
            </a:r>
          </a:p>
          <a:p>
            <a:pPr marL="0" indent="0" algn="ctr">
              <a:buNone/>
            </a:pPr>
            <a:r>
              <a:rPr lang="en-US" dirty="0" smtClean="0"/>
              <a:t>All </a:t>
            </a:r>
            <a:r>
              <a:rPr lang="en-US" dirty="0" smtClean="0"/>
              <a:t>the workshop materials will be openly available forever</a:t>
            </a:r>
            <a:r>
              <a:rPr lang="en-US" dirty="0" smtClean="0"/>
              <a:t>!</a:t>
            </a:r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dirty="0" smtClean="0"/>
              <a:t>Or at least indefinitely.)</a:t>
            </a:r>
          </a:p>
          <a:p>
            <a:pPr marL="0" indent="0" algn="ctr">
              <a:buNone/>
            </a:pPr>
            <a:r>
              <a:rPr lang="en-US" dirty="0" smtClean="0"/>
              <a:t>You can download them and cherish them forever (I’m happy to show you how).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They may not be up to date until ~the lecture/tutorial, though.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5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Something that we don’t talk about enough in this workshop: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Most / best bioinformatics information is online:</a:t>
            </a:r>
          </a:p>
          <a:p>
            <a:r>
              <a:rPr lang="en-US" dirty="0" smtClean="0"/>
              <a:t>Blogs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err="1" smtClean="0"/>
              <a:t>SeqAnswers</a:t>
            </a:r>
            <a:endParaRPr lang="en-US" dirty="0" smtClean="0"/>
          </a:p>
          <a:p>
            <a:r>
              <a:rPr lang="en-US" dirty="0" err="1" smtClean="0"/>
              <a:t>Biostars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Spend some time poking around while you’re here.  We have some suggestions on the course web 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01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No night-swimming without a buddy.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 mean it.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0137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of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angus.readthedocs.org/en/2016/code-of-conduct.html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tl;dr</a:t>
            </a:r>
            <a:r>
              <a:rPr lang="en-US" dirty="0" smtClean="0"/>
              <a:t>? </a:t>
            </a:r>
            <a:r>
              <a:rPr lang="en-US" b="1" dirty="0" smtClean="0"/>
              <a:t>Don’t be a jerk.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 will post Judi Brown Clark’s contact information on the wall shortly.</a:t>
            </a:r>
          </a:p>
          <a:p>
            <a:pPr algn="ctr">
              <a:buNone/>
            </a:pPr>
            <a:r>
              <a:rPr lang="en-US" dirty="0" smtClean="0"/>
              <a:t>Note: this is not because of known prior problems.</a:t>
            </a:r>
          </a:p>
        </p:txBody>
      </p:sp>
    </p:spTree>
    <p:extLst>
      <p:ext uri="{BB962C8B-B14F-4D97-AF65-F5344CB8AC3E}">
        <p14:creationId xmlns:p14="http://schemas.microsoft.com/office/powerpoint/2010/main" val="3655174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and drink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Anything group-intended can be purchased by Katie.  Please post it to Slack #shopping.</a:t>
            </a:r>
          </a:p>
          <a:p>
            <a:r>
              <a:rPr lang="en-US" dirty="0" smtClean="0"/>
              <a:t>Katie can also drive you to the market/bank/other place; She’ll probably go every two or three days.</a:t>
            </a:r>
          </a:p>
          <a:p>
            <a:r>
              <a:rPr lang="en-US" dirty="0" smtClean="0"/>
              <a:t>Please don’t ask </a:t>
            </a:r>
            <a:r>
              <a:rPr lang="en-US" dirty="0" err="1" smtClean="0"/>
              <a:t>katie</a:t>
            </a:r>
            <a:r>
              <a:rPr lang="en-US" dirty="0" smtClean="0"/>
              <a:t> to spot you $$.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8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Games and location.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 have volleyball, </a:t>
            </a:r>
            <a:r>
              <a:rPr lang="en-US" dirty="0" err="1" smtClean="0"/>
              <a:t>frisbee</a:t>
            </a:r>
            <a:r>
              <a:rPr lang="en-US" dirty="0" smtClean="0"/>
              <a:t>, </a:t>
            </a:r>
            <a:r>
              <a:rPr lang="en-US" dirty="0" err="1" smtClean="0"/>
              <a:t>frisbee</a:t>
            </a:r>
            <a:r>
              <a:rPr lang="en-US" dirty="0" smtClean="0"/>
              <a:t> golf, </a:t>
            </a:r>
            <a:r>
              <a:rPr lang="en-US" dirty="0" err="1" smtClean="0"/>
              <a:t>boche</a:t>
            </a:r>
            <a:r>
              <a:rPr lang="en-US" dirty="0" smtClean="0"/>
              <a:t> </a:t>
            </a:r>
            <a:r>
              <a:rPr lang="en-US" dirty="0" err="1" smtClean="0"/>
              <a:t>balL</a:t>
            </a:r>
            <a:r>
              <a:rPr lang="en-US" dirty="0" smtClean="0"/>
              <a:t>, Foosball </a:t>
            </a:r>
          </a:p>
          <a:p>
            <a:r>
              <a:rPr lang="en-US" dirty="0" smtClean="0"/>
              <a:t>Also cards. Other board games needed?</a:t>
            </a:r>
          </a:p>
          <a:p>
            <a:endParaRPr lang="en-US" dirty="0"/>
          </a:p>
          <a:p>
            <a:r>
              <a:rPr lang="en-US" dirty="0" smtClean="0"/>
              <a:t>There</a:t>
            </a:r>
            <a:r>
              <a:rPr lang="en-US" dirty="0"/>
              <a:t> </a:t>
            </a:r>
            <a:r>
              <a:rPr lang="en-US" dirty="0" smtClean="0"/>
              <a:t>are good places to run, to swim, to hike, to bike, and to fish.</a:t>
            </a:r>
          </a:p>
          <a:p>
            <a:r>
              <a:rPr lang="en-US" dirty="0" smtClean="0"/>
              <a:t>We also have laundry and weight room (?)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94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time, more generally.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Please be sure to take time off as you need it.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Not only is relaxation important, given the next two weeks, but the networking is also important.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Plus, the TAs and profs need the time off too :&gt;</a:t>
            </a:r>
          </a:p>
        </p:txBody>
      </p:sp>
    </p:spTree>
    <p:extLst>
      <p:ext uri="{BB962C8B-B14F-4D97-AF65-F5344CB8AC3E}">
        <p14:creationId xmlns:p14="http://schemas.microsoft.com/office/powerpoint/2010/main" val="1132731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Unwritten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79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24" y="685800"/>
            <a:ext cx="7797662" cy="115814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How does this stuff work?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5363398" cy="4663440"/>
          </a:xfrm>
        </p:spPr>
        <p:txBody>
          <a:bodyPr>
            <a:normAutofit/>
          </a:bodyPr>
          <a:lstStyle/>
          <a:p>
            <a:r>
              <a:rPr lang="en-US" dirty="0" smtClean="0"/>
              <a:t>Typically, you need to run multiple different programs in sequence.</a:t>
            </a:r>
          </a:p>
          <a:p>
            <a:r>
              <a:rPr lang="en-US" dirty="0" smtClean="0"/>
              <a:t>Each program takes in data, in files; and outputs data, in files.</a:t>
            </a:r>
          </a:p>
          <a:p>
            <a:endParaRPr lang="en-US" dirty="0" smtClean="0"/>
          </a:p>
          <a:p>
            <a:r>
              <a:rPr lang="en-US" dirty="0" smtClean="0"/>
              <a:t>(Some programs also produce pretty pictures via the Web.)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0" y="0"/>
            <a:ext cx="24892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Everything’s going to be OK.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This is the 7</a:t>
            </a:r>
            <a:r>
              <a:rPr lang="en-US" baseline="30000" dirty="0" smtClean="0"/>
              <a:t>th</a:t>
            </a:r>
            <a:r>
              <a:rPr lang="en-US" dirty="0" smtClean="0"/>
              <a:t> year we’ve run this </a:t>
            </a:r>
            <a:r>
              <a:rPr lang="en-US" smtClean="0"/>
              <a:t>course </a:t>
            </a:r>
            <a:r>
              <a:rPr lang="en-US" smtClean="0"/>
              <a:t>(!!!)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You’re in experienced hands.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(I won’t say “good”, necessarily.  But experienced.)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en-US" dirty="0" smtClean="0"/>
              <a:t>utomation &amp; computational efficiency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You’ll learn to run lots of different programs here.</a:t>
            </a:r>
            <a:endParaRPr lang="en-US" dirty="0"/>
          </a:p>
          <a:p>
            <a:r>
              <a:rPr lang="en-US" dirty="0" smtClean="0"/>
              <a:t>We’ll run into some practical problems:</a:t>
            </a:r>
          </a:p>
          <a:p>
            <a:pPr lvl="1"/>
            <a:r>
              <a:rPr lang="en-US" dirty="0" smtClean="0"/>
              <a:t>Some programs take a long time to run.</a:t>
            </a:r>
          </a:p>
          <a:p>
            <a:pPr lvl="1"/>
            <a:r>
              <a:rPr lang="en-US" dirty="0" smtClean="0"/>
              <a:t>Some programs take many different parameters; which are best?</a:t>
            </a:r>
          </a:p>
          <a:p>
            <a:pPr lvl="1"/>
            <a:r>
              <a:rPr lang="en-US" dirty="0" smtClean="0"/>
              <a:t>Some programs don’t finish on “cheap” hardware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dirty="0" smtClean="0"/>
              <a:t>How do we run many long-running programs? How do we remember what we did? How do we get our programs to finish?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00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“Heuristics”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computers do when the answer is either really, really hard to compute exactly, or actually impossible?</a:t>
            </a:r>
          </a:p>
          <a:p>
            <a:endParaRPr lang="en-US" dirty="0"/>
          </a:p>
          <a:p>
            <a:r>
              <a:rPr lang="en-US" dirty="0" smtClean="0"/>
              <a:t>They approximate! Or guess!</a:t>
            </a:r>
          </a:p>
          <a:p>
            <a:endParaRPr lang="en-US" dirty="0"/>
          </a:p>
          <a:p>
            <a:r>
              <a:rPr lang="en-US" dirty="0" smtClean="0"/>
              <a:t>The term “heuristic” refers to a guess, or shortcut procedure, that usually returns a pretty good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01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Heuristics come up a lot.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Mapping.</a:t>
            </a:r>
          </a:p>
          <a:p>
            <a:r>
              <a:rPr lang="en-US" dirty="0" smtClean="0"/>
              <a:t>Assembly.</a:t>
            </a:r>
          </a:p>
          <a:p>
            <a:r>
              <a:rPr lang="en-US" dirty="0" smtClean="0"/>
              <a:t>Statistics (Monte Carlo and resampling methods).</a:t>
            </a:r>
          </a:p>
          <a:p>
            <a:r>
              <a:rPr lang="en-US" dirty="0" smtClean="0"/>
              <a:t>Simulations.</a:t>
            </a:r>
          </a:p>
          <a:p>
            <a:endParaRPr lang="en-US" dirty="0"/>
          </a:p>
          <a:p>
            <a:r>
              <a:rPr lang="en-US" dirty="0" smtClean="0"/>
              <a:t>More generally, most “interesting” algorithms involve approximations and shortcuts.  When are they (in)appropriate for your task?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24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Bioinformatics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best mapper/assembler/read trimmer/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What parameters should I use</a:t>
            </a:r>
          </a:p>
          <a:p>
            <a:r>
              <a:rPr lang="en-US" dirty="0" smtClean="0"/>
              <a:t>How much data do I need</a:t>
            </a:r>
          </a:p>
          <a:p>
            <a:r>
              <a:rPr lang="en-US" dirty="0" smtClean="0"/>
              <a:t>Bigger computer  == Faster results?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17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I’ll literally die if I don</a:t>
            </a:r>
            <a:r>
              <a:rPr lang="mr-IN" dirty="0" smtClean="0"/>
              <a:t>’</a:t>
            </a:r>
            <a:r>
              <a:rPr lang="en-US" dirty="0" smtClean="0"/>
              <a:t>t learn this within 2 weeks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76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There’s what you can do today, computationally, with existing programs.  This is often limited by our time, experience, etc.</a:t>
            </a:r>
            <a:endParaRPr lang="en-US" dirty="0"/>
          </a:p>
          <a:p>
            <a:r>
              <a:rPr lang="en-US" dirty="0" smtClean="0"/>
              <a:t>There’s what you could, in theory, do with the data you had.  This is the upper limit on your accuracy.</a:t>
            </a:r>
            <a:endParaRPr lang="en-US" dirty="0"/>
          </a:p>
          <a:p>
            <a:r>
              <a:rPr lang="en-US" dirty="0" smtClean="0"/>
              <a:t>Figuring out the difference is one of the main reasons you’re here :)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08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and materials!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Slack</a:t>
            </a:r>
          </a:p>
          <a:p>
            <a:r>
              <a:rPr lang="en-US" dirty="0" smtClean="0"/>
              <a:t>Twitter: #ngs2016; I’m @</a:t>
            </a:r>
            <a:r>
              <a:rPr lang="en-US" dirty="0" err="1" smtClean="0"/>
              <a:t>macmanes</a:t>
            </a:r>
            <a:endParaRPr lang="en-US" dirty="0" smtClean="0"/>
          </a:p>
          <a:p>
            <a:r>
              <a:rPr lang="en-US" dirty="0" smtClean="0"/>
              <a:t>Facebook group??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4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n-US" dirty="0" err="1" smtClean="0"/>
              <a:t>stickies</a:t>
            </a:r>
            <a:r>
              <a:rPr lang="en-US" dirty="0" smtClean="0"/>
              <a:t>, Luke…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83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Any questions or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8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Everything’s going to be OK.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Number of emergency room trips: 1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Let’s avoid incrementing that number…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2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matt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asst</a:t>
            </a:r>
            <a:r>
              <a:rPr lang="en-US" dirty="0"/>
              <a:t> professor in Genome enabled biology. University of New </a:t>
            </a:r>
            <a:r>
              <a:rPr lang="en-US" dirty="0" err="1"/>
              <a:t>hampshire</a:t>
            </a:r>
            <a:r>
              <a:rPr lang="en-US" dirty="0"/>
              <a:t>.</a:t>
            </a:r>
          </a:p>
          <a:p>
            <a:r>
              <a:rPr lang="en-US" dirty="0" smtClean="0"/>
              <a:t>Background: evolutionary biology, genomics, bioinformatics, Mammalogy, Renal physiology, Nursing (hope this won’t come in handy).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7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Family!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56" y="-30469"/>
            <a:ext cx="3942684" cy="5256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2341695"/>
            <a:ext cx="3853346" cy="28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3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meg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4917578" cy="3311189"/>
          </a:xfrm>
        </p:spPr>
        <p:txBody>
          <a:bodyPr/>
          <a:lstStyle/>
          <a:p>
            <a:r>
              <a:rPr lang="en-US" dirty="0" smtClean="0"/>
              <a:t>Assistant professor at university of Tennessee, Knoxville in agricultural bioinformatics</a:t>
            </a:r>
          </a:p>
          <a:p>
            <a:r>
              <a:rPr lang="en-US" dirty="0" smtClean="0"/>
              <a:t>Hardwood tree genomics, genome community database construction (</a:t>
            </a:r>
            <a:r>
              <a:rPr lang="en-US" dirty="0" err="1" smtClean="0"/>
              <a:t>hardwoodgenomics.org</a:t>
            </a:r>
            <a:r>
              <a:rPr lang="en-US" dirty="0" smtClean="0"/>
              <a:t>), plant stress physiology</a:t>
            </a:r>
          </a:p>
          <a:p>
            <a:endParaRPr lang="en-US" dirty="0"/>
          </a:p>
        </p:txBody>
      </p:sp>
      <p:pic>
        <p:nvPicPr>
          <p:cNvPr id="4" name="Picture 3" descr="IMG_104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7" t="4003" b="16422"/>
          <a:stretch/>
        </p:blipFill>
        <p:spPr>
          <a:xfrm>
            <a:off x="5431929" y="2063396"/>
            <a:ext cx="3025519" cy="253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4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 in the room: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Torsten</a:t>
            </a:r>
            <a:r>
              <a:rPr lang="en-US" dirty="0" smtClean="0"/>
              <a:t> </a:t>
            </a:r>
            <a:r>
              <a:rPr lang="en-US" dirty="0" err="1" smtClean="0"/>
              <a:t>seeman</a:t>
            </a:r>
            <a:r>
              <a:rPr lang="en-US" dirty="0" smtClean="0"/>
              <a:t> (AUS)</a:t>
            </a:r>
          </a:p>
          <a:p>
            <a:r>
              <a:rPr lang="en-US" dirty="0" smtClean="0"/>
              <a:t>Amanda Charbonneau (MSU</a:t>
            </a:r>
            <a:r>
              <a:rPr lang="en-US" dirty="0" smtClean="0"/>
              <a:t>)</a:t>
            </a:r>
          </a:p>
          <a:p>
            <a:r>
              <a:rPr lang="en-US" dirty="0" smtClean="0"/>
              <a:t>Will (MSU)</a:t>
            </a:r>
            <a:endParaRPr lang="en-US" dirty="0" smtClean="0"/>
          </a:p>
          <a:p>
            <a:r>
              <a:rPr lang="en-US" dirty="0" smtClean="0"/>
              <a:t>Lisa Cohen (UC Davis)</a:t>
            </a:r>
          </a:p>
          <a:p>
            <a:r>
              <a:rPr lang="en-US" dirty="0" smtClean="0"/>
              <a:t>Ming </a:t>
            </a:r>
            <a:r>
              <a:rPr lang="en-US" dirty="0" smtClean="0"/>
              <a:t>(UTK)</a:t>
            </a:r>
            <a:endParaRPr lang="en-US" dirty="0" smtClean="0"/>
          </a:p>
          <a:p>
            <a:r>
              <a:rPr lang="en-US" dirty="0" smtClean="0"/>
              <a:t>Kate MacManes (UNH)</a:t>
            </a:r>
          </a:p>
        </p:txBody>
      </p:sp>
    </p:spTree>
    <p:extLst>
      <p:ext uri="{BB962C8B-B14F-4D97-AF65-F5344CB8AC3E}">
        <p14:creationId xmlns:p14="http://schemas.microsoft.com/office/powerpoint/2010/main" val="381959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goals of this workshop?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Expose you all to a bunch of approaches and ideas and details.</a:t>
            </a:r>
          </a:p>
          <a:p>
            <a:pPr marL="457200" indent="-457200">
              <a:buAutoNum type="arabicPeriod"/>
            </a:pPr>
            <a:r>
              <a:rPr lang="en-US" dirty="0" smtClean="0"/>
              <a:t>Expose you to a particular way of </a:t>
            </a:r>
            <a:r>
              <a:rPr lang="en-US" i="1" dirty="0" smtClean="0"/>
              <a:t>thinking.</a:t>
            </a:r>
          </a:p>
          <a:p>
            <a:pPr marL="457200" indent="-457200">
              <a:buAutoNum type="arabicPeriod"/>
            </a:pPr>
            <a:r>
              <a:rPr lang="en-US" dirty="0" smtClean="0"/>
              <a:t>Train you in a particular way of </a:t>
            </a:r>
            <a:r>
              <a:rPr lang="en-US" i="1" dirty="0" smtClean="0"/>
              <a:t>learning</a:t>
            </a:r>
            <a:r>
              <a:rPr lang="en-US" dirty="0" smtClean="0"/>
              <a:t> and </a:t>
            </a:r>
            <a:r>
              <a:rPr lang="en-US" i="1" dirty="0" smtClean="0"/>
              <a:t>doing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 smtClean="0"/>
              <a:t>Networking!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At the </a:t>
            </a:r>
            <a:r>
              <a:rPr lang="en-US" i="1" dirty="0" smtClean="0"/>
              <a:t>worst</a:t>
            </a:r>
            <a:r>
              <a:rPr lang="en-US" dirty="0" smtClean="0"/>
              <a:t>, you will find out you know more (or less) than you thought.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93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a safe &amp; welcoming place to experiment.</a:t>
            </a:r>
          </a:p>
          <a:p>
            <a:r>
              <a:rPr lang="en-US" dirty="0" smtClean="0"/>
              <a:t>Lots and lots of help (in the form of Ta’s)</a:t>
            </a:r>
          </a:p>
          <a:p>
            <a:r>
              <a:rPr lang="en-US" dirty="0" smtClean="0"/>
              <a:t>Provide lots of data sets, tools, scripts.</a:t>
            </a:r>
          </a:p>
          <a:p>
            <a:r>
              <a:rPr lang="en-US" dirty="0" smtClean="0"/>
              <a:t>Research specific help as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18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971</TotalTime>
  <Words>937</Words>
  <Application>Microsoft Macintosh PowerPoint</Application>
  <PresentationFormat>On-screen Show (4:3)</PresentationFormat>
  <Paragraphs>133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Franklin Gothic Book</vt:lpstr>
      <vt:lpstr>Franklin Gothic Medium</vt:lpstr>
      <vt:lpstr>Mangal</vt:lpstr>
      <vt:lpstr>Arial</vt:lpstr>
      <vt:lpstr>Main Event</vt:lpstr>
      <vt:lpstr>Welcome!</vt:lpstr>
      <vt:lpstr>Everything’s going to be OK.</vt:lpstr>
      <vt:lpstr>Everything’s going to be OK.</vt:lpstr>
      <vt:lpstr>Introducing matt</vt:lpstr>
      <vt:lpstr>Family!</vt:lpstr>
      <vt:lpstr>Introducing meg</vt:lpstr>
      <vt:lpstr>Others in the room:</vt:lpstr>
      <vt:lpstr>What are the goals of this workshop?</vt:lpstr>
      <vt:lpstr>Our approach.</vt:lpstr>
      <vt:lpstr>Daily schedule (generally)</vt:lpstr>
      <vt:lpstr>Workshop materials</vt:lpstr>
      <vt:lpstr>Something that we don’t talk about enough in this workshop:</vt:lpstr>
      <vt:lpstr>Written rules</vt:lpstr>
      <vt:lpstr>Code of Conduct</vt:lpstr>
      <vt:lpstr>Food and drink</vt:lpstr>
      <vt:lpstr>Games and location.</vt:lpstr>
      <vt:lpstr>Free time, more generally.</vt:lpstr>
      <vt:lpstr>Unwritten rules</vt:lpstr>
      <vt:lpstr>How does this stuff work?</vt:lpstr>
      <vt:lpstr>Automation &amp; computational efficiency matter</vt:lpstr>
      <vt:lpstr>“Heuristics”</vt:lpstr>
      <vt:lpstr>Heuristics come up a lot.</vt:lpstr>
      <vt:lpstr>Experimental Bioinformatics</vt:lpstr>
      <vt:lpstr>I’ll literally die if I don’t learn this within 2 weeks… </vt:lpstr>
      <vt:lpstr>Concluding thoughts</vt:lpstr>
      <vt:lpstr>Process and materials!</vt:lpstr>
      <vt:lpstr>Use the stickies, Luke…</vt:lpstr>
      <vt:lpstr>Any questions or comments?</vt:lpstr>
    </vt:vector>
  </TitlesOfParts>
  <Company>MSU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(slightly delayed) Welcome lecture</dc:title>
  <dc:creator>C. Titus Brown</dc:creator>
  <cp:lastModifiedBy>Matthew MacManes</cp:lastModifiedBy>
  <cp:revision>48</cp:revision>
  <cp:lastPrinted>2015-08-10T15:37:42Z</cp:lastPrinted>
  <dcterms:created xsi:type="dcterms:W3CDTF">2013-06-11T11:08:27Z</dcterms:created>
  <dcterms:modified xsi:type="dcterms:W3CDTF">2016-08-08T15:31:28Z</dcterms:modified>
</cp:coreProperties>
</file>